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499" r:id="rId3"/>
    <p:sldId id="517" r:id="rId4"/>
    <p:sldId id="500" r:id="rId5"/>
    <p:sldId id="480" r:id="rId6"/>
    <p:sldId id="481" r:id="rId7"/>
    <p:sldId id="506" r:id="rId8"/>
    <p:sldId id="505" r:id="rId9"/>
    <p:sldId id="518" r:id="rId10"/>
    <p:sldId id="516" r:id="rId11"/>
    <p:sldId id="515" r:id="rId12"/>
    <p:sldId id="507" r:id="rId13"/>
    <p:sldId id="508" r:id="rId14"/>
    <p:sldId id="509" r:id="rId15"/>
    <p:sldId id="510" r:id="rId16"/>
    <p:sldId id="511" r:id="rId17"/>
    <p:sldId id="512" r:id="rId18"/>
    <p:sldId id="484" r:id="rId19"/>
    <p:sldId id="485" r:id="rId20"/>
    <p:sldId id="493" r:id="rId21"/>
    <p:sldId id="486" r:id="rId22"/>
    <p:sldId id="490" r:id="rId23"/>
    <p:sldId id="513" r:id="rId24"/>
    <p:sldId id="494" r:id="rId25"/>
    <p:sldId id="503" r:id="rId26"/>
    <p:sldId id="458" r:id="rId27"/>
    <p:sldId id="514" r:id="rId28"/>
  </p:sldIdLst>
  <p:sldSz cx="9144000" cy="6858000" type="screen4x3"/>
  <p:notesSz cx="6858000" cy="9144000"/>
  <p:custDataLst>
    <p:tags r:id="rId31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93" autoAdjust="0"/>
    <p:restoredTop sz="93103" autoAdjust="0"/>
  </p:normalViewPr>
  <p:slideViewPr>
    <p:cSldViewPr>
      <p:cViewPr varScale="1">
        <p:scale>
          <a:sx n="98" d="100"/>
          <a:sy n="98" d="100"/>
        </p:scale>
        <p:origin x="6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29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E219-E959-4E94-9E0A-7B5F60EC2A3F}" type="datetimeFigureOut">
              <a:rPr lang="nl-NL" smtClean="0"/>
              <a:t>18-09-18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F20A6-917B-47D1-9BC8-EEDBA08F72D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515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jpeg>
</file>

<file path=ppt/media/image17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18-09-18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nl-NL" dirty="0"/>
              <a:t>v</a:t>
            </a:r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4399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59243" y="1052736"/>
            <a:ext cx="7389221" cy="1656184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359243" y="3934610"/>
            <a:ext cx="4042079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497060" y="3934685"/>
            <a:ext cx="3243080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pic>
        <p:nvPicPr>
          <p:cNvPr id="12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35" y="6543376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graph</a:t>
            </a:r>
          </a:p>
        </p:txBody>
      </p:sp>
      <p:pic>
        <p:nvPicPr>
          <p:cNvPr id="14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video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1640" y="1052736"/>
            <a:ext cx="7390800" cy="1656184"/>
          </a:xfrm>
        </p:spPr>
        <p:txBody>
          <a:bodyPr/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closure</a:t>
            </a:r>
          </a:p>
        </p:txBody>
      </p:sp>
      <p:pic>
        <p:nvPicPr>
          <p:cNvPr id="9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pic>
        <p:nvPicPr>
          <p:cNvPr id="10" name="Picture 7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7BBD7F-619A-E247-B6EC-6EA23F70B3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806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9D0AA8D-2442-5748-A2D1-F7D837CF75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4BB7F10-BAF7-DF4D-82D8-D49C41DC42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96B8207-8182-F34B-B73F-9E55B8B2A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FB3305-C8EF-A14E-A190-6BBAC464AF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4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030981" cy="4795836"/>
          </a:xfrm>
          <a:noFill/>
        </p:spPr>
        <p:txBody>
          <a:bodyPr vert="horz" wrap="none" lIns="0" tIns="0" rIns="0" bIns="0"/>
          <a:lstStyle>
            <a:lvl1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bg2"/>
                </a:solidFill>
              </a:defRPr>
            </a:lvl1pPr>
            <a:lvl2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tabLst/>
              <a:defRPr sz="2000">
                <a:solidFill>
                  <a:schemeClr val="bg2"/>
                </a:solidFill>
              </a:defRPr>
            </a:lvl6pPr>
            <a:lvl7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 sz="1400">
                <a:solidFill>
                  <a:schemeClr val="bg2"/>
                </a:solidFill>
              </a:defRPr>
            </a:lvl8pPr>
            <a:lvl9pPr>
              <a:defRPr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en-US" noProof="0" dirty="0"/>
              <a:t>Numbering</a:t>
            </a:r>
          </a:p>
          <a:p>
            <a:pPr lvl="1"/>
            <a:r>
              <a:rPr lang="en-US" noProof="0" dirty="0"/>
              <a:t>Bullet</a:t>
            </a:r>
          </a:p>
          <a:p>
            <a:pPr lvl="2"/>
            <a:r>
              <a:rPr lang="en-US" noProof="0" dirty="0"/>
              <a:t>Plain </a:t>
            </a:r>
            <a:r>
              <a:rPr lang="en-US" noProof="0" dirty="0" err="1"/>
              <a:t>tekst</a:t>
            </a:r>
            <a:r>
              <a:rPr lang="en-US" noProof="0" dirty="0"/>
              <a:t>	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yellow</a:t>
            </a:r>
          </a:p>
          <a:p>
            <a:pPr lvl="5"/>
            <a:r>
              <a:rPr lang="en-US" noProof="0" dirty="0"/>
              <a:t>Numbering</a:t>
            </a:r>
          </a:p>
          <a:p>
            <a:pPr lvl="6"/>
            <a:r>
              <a:rPr lang="en-US" noProof="0" dirty="0"/>
              <a:t>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5587316" y="1252539"/>
            <a:ext cx="3152019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3pPr>
              <a:defRPr/>
            </a:lvl3pPr>
            <a:lvl4pPr>
              <a:defRPr/>
            </a:lvl4pPr>
            <a:lvl5pPr>
              <a:defRPr/>
            </a:lvl5pPr>
            <a:lvl8pPr>
              <a:defRPr sz="1600"/>
            </a:lvl8pPr>
            <a:lvl9pPr>
              <a:defRPr/>
            </a:lvl9pPr>
          </a:lstStyle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pic>
        <p:nvPicPr>
          <p:cNvPr id="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84065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396986" y="1252539"/>
            <a:ext cx="234235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2" y="1252539"/>
            <a:ext cx="409117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25480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3104334" y="1252539"/>
            <a:ext cx="563500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5" y="1252539"/>
            <a:ext cx="833456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59312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1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2195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4648161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6762195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21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40915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7835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0490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5" y="404664"/>
            <a:ext cx="8334670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5" y="1252836"/>
            <a:ext cx="8334670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20" name="Rechthoek 19"/>
          <p:cNvSpPr/>
          <p:nvPr userDrawn="1"/>
        </p:nvSpPr>
        <p:spPr bwMode="auto">
          <a:xfrm>
            <a:off x="0" y="6453336"/>
            <a:ext cx="914400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/>
        </p:spPr>
        <p:txBody>
          <a:bodyPr vert="horz" wrap="square" lIns="68544" tIns="34272" rIns="68544" bIns="342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434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US" sz="1499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5" name="Grid" hidden="1"/>
          <p:cNvGrpSpPr/>
          <p:nvPr userDrawn="1"/>
        </p:nvGrpSpPr>
        <p:grpSpPr>
          <a:xfrm>
            <a:off x="0" y="0"/>
            <a:ext cx="9144000" cy="6858004"/>
            <a:chOff x="-2" y="-1"/>
            <a:chExt cx="9144000" cy="6858004"/>
          </a:xfrm>
        </p:grpSpPr>
        <p:sp>
          <p:nvSpPr>
            <p:cNvPr id="16" name="Rechthoek 15"/>
            <p:cNvSpPr/>
            <p:nvPr userDrawn="1"/>
          </p:nvSpPr>
          <p:spPr bwMode="auto">
            <a:xfrm>
              <a:off x="0" y="0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7" name="Rechthoek 16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8" name="Rechthoek 17"/>
            <p:cNvSpPr/>
            <p:nvPr userDrawn="1"/>
          </p:nvSpPr>
          <p:spPr bwMode="auto">
            <a:xfrm rot="5400000">
              <a:off x="5512664" y="3226670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9" name="Rechthoek 18"/>
            <p:cNvSpPr/>
            <p:nvPr userDrawn="1"/>
          </p:nvSpPr>
          <p:spPr bwMode="auto">
            <a:xfrm>
              <a:off x="0" y="8481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21" name="Rechthoek 20"/>
            <p:cNvSpPr/>
            <p:nvPr userDrawn="1"/>
          </p:nvSpPr>
          <p:spPr bwMode="auto">
            <a:xfrm>
              <a:off x="0" y="60486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hdr="0" ftr="0"/>
  <p:txStyles>
    <p:titleStyle>
      <a:lvl1pPr algn="l" defTabSz="685434" rtl="0" eaLnBrk="1" latinLnBrk="0" hangingPunct="1">
        <a:spcBef>
          <a:spcPct val="0"/>
        </a:spcBef>
        <a:buNone/>
        <a:defRPr sz="36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1pPr>
      <a:lvl2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4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6pPr>
      <a:lvl7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1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34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1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68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86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303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73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atlantic.com/magazine/archive/1945/07/as-we-may-think/303881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052736"/>
            <a:ext cx="9143999" cy="1656184"/>
          </a:xfrm>
        </p:spPr>
        <p:txBody>
          <a:bodyPr/>
          <a:lstStyle/>
          <a:p>
            <a:pPr algn="ctr"/>
            <a:r>
              <a:rPr lang="en-US" sz="3600" dirty="0"/>
              <a:t>Digital Media Technology</a:t>
            </a:r>
            <a:br>
              <a:rPr lang="en-US" sz="3600" dirty="0"/>
            </a:br>
            <a:br>
              <a:rPr lang="en-US" sz="3600" dirty="0"/>
            </a:br>
            <a:r>
              <a:rPr lang="en-US" sz="3600" b="0" i="1" dirty="0"/>
              <a:t>Week 2: XML Basics</a:t>
            </a:r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>
            <a:extLst>
              <a:ext uri="{FF2B5EF4-FFF2-40B4-BE49-F238E27FC236}">
                <a16:creationId xmlns:a16="http://schemas.microsoft.com/office/drawing/2014/main" id="{CC464386-F42E-4249-B496-B5135AE78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6963" y="1340768"/>
            <a:ext cx="3456087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eaLnBrk="1" hangingPunct="1">
              <a:lnSpc>
                <a:spcPct val="80000"/>
              </a:lnSpc>
              <a:buClr>
                <a:srgbClr val="0C2577"/>
              </a:buClr>
              <a:buNone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Often cited as the author who coined the term ‘hypertext’ in 1963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Monograph </a:t>
            </a:r>
            <a:r>
              <a:rPr lang="en-GB" altLang="en-US" sz="2400" i="1" dirty="0">
                <a:solidFill>
                  <a:schemeClr val="bg2"/>
                </a:solidFill>
                <a:latin typeface="+mn-lt"/>
                <a:cs typeface="+mn-cs"/>
              </a:rPr>
              <a:t>Literary Machines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Developed the application Xanadu, based on SGML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22530" name="Text Box 3">
            <a:extLst>
              <a:ext uri="{FF2B5EF4-FFF2-40B4-BE49-F238E27FC236}">
                <a16:creationId xmlns:a16="http://schemas.microsoft.com/office/drawing/2014/main" id="{4EA58CCD-0E42-5B4D-981D-BC033177D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Nelson’s concept op hypertext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2532" name="Picture 1">
            <a:extLst>
              <a:ext uri="{FF2B5EF4-FFF2-40B4-BE49-F238E27FC236}">
                <a16:creationId xmlns:a16="http://schemas.microsoft.com/office/drawing/2014/main" id="{152CB17F-86D0-034D-881B-54F946905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216" y="4149080"/>
            <a:ext cx="2292290" cy="163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BAC07E7-DB3B-D941-84D6-7EC19896E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564942"/>
            <a:ext cx="2665016" cy="214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3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>
            <a:extLst>
              <a:ext uri="{FF2B5EF4-FFF2-40B4-BE49-F238E27FC236}">
                <a16:creationId xmlns:a16="http://schemas.microsoft.com/office/drawing/2014/main" id="{BEA30A18-D9B8-A148-8F88-C159CF3C2B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664" y="1484784"/>
            <a:ext cx="6511875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Documents which contain hyperlinks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Hypertexts are based on encoding systems which can identify the fragments which ought to serve as links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More generally: based on a system which prescribes the type of units that can occur within a text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Hypertexts follow specific syntactic rules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26626" name="Text Box 3">
            <a:extLst>
              <a:ext uri="{FF2B5EF4-FFF2-40B4-BE49-F238E27FC236}">
                <a16:creationId xmlns:a16="http://schemas.microsoft.com/office/drawing/2014/main" id="{72C9175B-E000-834E-92F6-20FE08FB3D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Text encoding and hypertext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56659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7A03F0B-2127-4243-8A04-A08889D44B91}"/>
              </a:ext>
            </a:extLst>
          </p:cNvPr>
          <p:cNvSpPr/>
          <p:nvPr/>
        </p:nvSpPr>
        <p:spPr>
          <a:xfrm>
            <a:off x="6312651" y="1992281"/>
            <a:ext cx="1442688" cy="2297008"/>
          </a:xfrm>
          <a:prstGeom prst="rect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49" name="Rectangle 2">
            <a:extLst>
              <a:ext uri="{FF2B5EF4-FFF2-40B4-BE49-F238E27FC236}">
                <a16:creationId xmlns:a16="http://schemas.microsoft.com/office/drawing/2014/main" id="{FE56A42C-05FC-A844-906D-40EB9559F4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7474" y="1670044"/>
            <a:ext cx="4664299" cy="446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+mn-lt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zh-CN" sz="2400" dirty="0">
                <a:solidFill>
                  <a:schemeClr val="bg2"/>
                </a:solidFill>
                <a:latin typeface="+mn-lt"/>
                <a:cs typeface="+mn-cs"/>
              </a:rPr>
              <a:t>Application of text encoding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zh-CN" sz="2400" dirty="0">
                <a:solidFill>
                  <a:schemeClr val="bg2"/>
                </a:solidFill>
                <a:latin typeface="+mn-lt"/>
                <a:cs typeface="+mn-cs"/>
              </a:rPr>
              <a:t>Study of correspondence from the Dutch book trade in the 19c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Primary materials: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742950" lvl="2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zh-CN" dirty="0">
                <a:solidFill>
                  <a:schemeClr val="bg2"/>
                </a:solidFill>
                <a:latin typeface="+mn-lt"/>
                <a:cs typeface="+mn-cs"/>
              </a:rPr>
              <a:t>Archive of De Erven F. Bohn</a:t>
            </a:r>
          </a:p>
          <a:p>
            <a:pPr marL="742950" lvl="2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nl-NL" altLang="zh-CN" dirty="0" err="1">
                <a:solidFill>
                  <a:schemeClr val="bg2"/>
                </a:solidFill>
                <a:latin typeface="+mn-lt"/>
                <a:cs typeface="+mn-cs"/>
              </a:rPr>
              <a:t>Archive</a:t>
            </a:r>
            <a:r>
              <a:rPr lang="nl-NL" altLang="zh-CN" dirty="0">
                <a:solidFill>
                  <a:schemeClr val="bg2"/>
                </a:solidFill>
                <a:latin typeface="+mn-lt"/>
                <a:cs typeface="+mn-cs"/>
              </a:rPr>
              <a:t> of A.W. </a:t>
            </a:r>
            <a:r>
              <a:rPr lang="nl-NL" altLang="zh-CN" dirty="0" err="1">
                <a:solidFill>
                  <a:schemeClr val="bg2"/>
                </a:solidFill>
                <a:latin typeface="+mn-lt"/>
                <a:cs typeface="+mn-cs"/>
              </a:rPr>
              <a:t>Sijthoff</a:t>
            </a:r>
            <a:endParaRPr lang="en-US" altLang="zh-CN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0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  <p:sp>
        <p:nvSpPr>
          <p:cNvPr id="27650" name="Rectangle 6">
            <a:extLst>
              <a:ext uri="{FF2B5EF4-FFF2-40B4-BE49-F238E27FC236}">
                <a16:creationId xmlns:a16="http://schemas.microsoft.com/office/drawing/2014/main" id="{F86DA2E1-8B7F-4642-91F1-B151AB582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-26988"/>
            <a:ext cx="80137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2600" b="1">
              <a:solidFill>
                <a:srgbClr val="EAEAEA"/>
              </a:solidFill>
              <a:latin typeface="Verdana" panose="020B0604030504040204" pitchFamily="34" charset="0"/>
            </a:endParaRPr>
          </a:p>
        </p:txBody>
      </p:sp>
      <p:sp>
        <p:nvSpPr>
          <p:cNvPr id="27651" name="Rectangle 7">
            <a:extLst>
              <a:ext uri="{FF2B5EF4-FFF2-40B4-BE49-F238E27FC236}">
                <a16:creationId xmlns:a16="http://schemas.microsoft.com/office/drawing/2014/main" id="{5EF5867E-7629-7540-964F-B638CCFE75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27652" name="Text Box 3">
            <a:extLst>
              <a:ext uri="{FF2B5EF4-FFF2-40B4-BE49-F238E27FC236}">
                <a16:creationId xmlns:a16="http://schemas.microsoft.com/office/drawing/2014/main" id="{FD2C810F-7B9B-6C48-932C-895DE3C9EF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0588" y="374650"/>
            <a:ext cx="83185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Booktrade</a:t>
            </a: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Correspondence Project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2BB9-9357-AE42-9C6D-ABE576CBA7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251" y="1967575"/>
            <a:ext cx="1443755" cy="23217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1CE8B1-8152-7444-AA46-EE089CB2A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500" y="3234100"/>
            <a:ext cx="1446392" cy="22723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3506CEB-3F06-F045-95EF-A46BB3B4B523}"/>
              </a:ext>
            </a:extLst>
          </p:cNvPr>
          <p:cNvSpPr/>
          <p:nvPr/>
        </p:nvSpPr>
        <p:spPr>
          <a:xfrm>
            <a:off x="7169500" y="3234100"/>
            <a:ext cx="1442688" cy="2272302"/>
          </a:xfrm>
          <a:prstGeom prst="rect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78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>
            <a:extLst>
              <a:ext uri="{FF2B5EF4-FFF2-40B4-BE49-F238E27FC236}">
                <a16:creationId xmlns:a16="http://schemas.microsoft.com/office/drawing/2014/main" id="{419232B1-F77C-EC4C-A697-8416A1EF70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300" y="1223427"/>
            <a:ext cx="7862888" cy="446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Social network of publishing houses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Which book titles are mentioned in the correspondence?</a:t>
            </a:r>
            <a:b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</a:b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How international was the Dutch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Booktrade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in the 19C? </a:t>
            </a:r>
            <a:b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</a:b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Who were Bohn’s and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Sijthoff’s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competitors?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  <p:sp>
        <p:nvSpPr>
          <p:cNvPr id="28674" name="Rectangle 6">
            <a:extLst>
              <a:ext uri="{FF2B5EF4-FFF2-40B4-BE49-F238E27FC236}">
                <a16:creationId xmlns:a16="http://schemas.microsoft.com/office/drawing/2014/main" id="{6518A970-EFE4-4842-9034-13BFF7A82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-26988"/>
            <a:ext cx="80137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2600" b="1">
              <a:solidFill>
                <a:srgbClr val="EAEAEA"/>
              </a:solidFill>
              <a:latin typeface="Verdana" panose="020B0604030504040204" pitchFamily="34" charset="0"/>
            </a:endParaRPr>
          </a:p>
        </p:txBody>
      </p:sp>
      <p:sp>
        <p:nvSpPr>
          <p:cNvPr id="28675" name="Rectangle 7">
            <a:extLst>
              <a:ext uri="{FF2B5EF4-FFF2-40B4-BE49-F238E27FC236}">
                <a16:creationId xmlns:a16="http://schemas.microsoft.com/office/drawing/2014/main" id="{9B55E10D-DD8A-6948-B85E-148C954D7B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28676" name="Text Box 3">
            <a:extLst>
              <a:ext uri="{FF2B5EF4-FFF2-40B4-BE49-F238E27FC236}">
                <a16:creationId xmlns:a16="http://schemas.microsoft.com/office/drawing/2014/main" id="{90B0CB4B-76B5-8A4C-A569-1C6E55D97B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60350"/>
            <a:ext cx="83169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Research questions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579368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12">
            <a:extLst>
              <a:ext uri="{FF2B5EF4-FFF2-40B4-BE49-F238E27FC236}">
                <a16:creationId xmlns:a16="http://schemas.microsoft.com/office/drawing/2014/main" id="{1615967D-B155-4E4C-8524-DB664AEAE6A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064" y="548680"/>
            <a:ext cx="3544888" cy="552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29698" name="Rechthoek 3">
            <a:extLst>
              <a:ext uri="{FF2B5EF4-FFF2-40B4-BE49-F238E27FC236}">
                <a16:creationId xmlns:a16="http://schemas.microsoft.com/office/drawing/2014/main" id="{3BD36C8B-8635-BE4D-8DCA-5706BD787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900" y="1700213"/>
            <a:ext cx="3888556" cy="3416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Dear Sirs,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 will accept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£10 for the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rights to make a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translation into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Dutch of my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novel entitled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Wanda //</a:t>
            </a:r>
          </a:p>
        </p:txBody>
      </p:sp>
    </p:spTree>
    <p:extLst>
      <p:ext uri="{BB962C8B-B14F-4D97-AF65-F5344CB8AC3E}">
        <p14:creationId xmlns:p14="http://schemas.microsoft.com/office/powerpoint/2010/main" val="1102959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13">
            <a:extLst>
              <a:ext uri="{FF2B5EF4-FFF2-40B4-BE49-F238E27FC236}">
                <a16:creationId xmlns:a16="http://schemas.microsoft.com/office/drawing/2014/main" id="{91C0EF16-5F62-5A48-8AF6-B208D6FA3DE6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33375"/>
            <a:ext cx="3579813" cy="552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30722" name="Tekstvak 3">
            <a:extLst>
              <a:ext uri="{FF2B5EF4-FFF2-40B4-BE49-F238E27FC236}">
                <a16:creationId xmlns:a16="http://schemas.microsoft.com/office/drawing/2014/main" id="{A97ACE24-E5F2-744B-B51A-C18E884DE6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11638" y="836613"/>
            <a:ext cx="4932362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Printers will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send you entire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proofs from London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instantly. Please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to send money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on receipt of this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Address Madame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Ouida. ~c. 2 words illegible~/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~c. 1 word illegible~ Ouida /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L. de la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Ramée</a:t>
            </a: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97974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6">
            <a:extLst>
              <a:ext uri="{FF2B5EF4-FFF2-40B4-BE49-F238E27FC236}">
                <a16:creationId xmlns:a16="http://schemas.microsoft.com/office/drawing/2014/main" id="{0523822C-9BDD-8844-B77B-8D916C7387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196975"/>
            <a:ext cx="7705725" cy="46085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1800"/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73754A37-D25F-2544-AF18-FA1A6962CD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1268413"/>
            <a:ext cx="6985000" cy="446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	Gentlemen,</a:t>
            </a:r>
            <a:br>
              <a:rPr lang="en-GB" altLang="en-US" sz="1800">
                <a:latin typeface="Verdana" panose="020B0604030504040204" pitchFamily="34" charset="0"/>
              </a:rPr>
            </a:br>
            <a:endParaRPr lang="en-GB" altLang="en-US" sz="1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	I reply to your letter of the 29th Ulto, offering 30 £ for an early copy of my late father's forthcoming novel Kenelm Chellengly. I beg to inform you that I have simultaneously received from another Dutch Firm, precisely the same offer, viz. 30 £ for an early copy of that work, with a view to a Dutch translation of it (…).</a:t>
            </a:r>
            <a:br>
              <a:rPr lang="en-GB" altLang="en-US" sz="1800">
                <a:latin typeface="Verdana" panose="020B0604030504040204" pitchFamily="34" charset="0"/>
              </a:rPr>
            </a:b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Your obedt. Servt,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Lytton</a:t>
            </a:r>
            <a:br>
              <a:rPr lang="en-GB" altLang="en-US" sz="1800">
                <a:latin typeface="Verdana" panose="020B0604030504040204" pitchFamily="34" charset="0"/>
              </a:rPr>
            </a:b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Knebworth Park          </a:t>
            </a: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Stevenage Herts</a:t>
            </a:r>
            <a:endParaRPr lang="en-US" altLang="en-US" sz="20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>
              <a:latin typeface="Verdana" panose="020B0604030504040204" pitchFamily="34" charset="0"/>
            </a:endParaRPr>
          </a:p>
        </p:txBody>
      </p:sp>
      <p:sp>
        <p:nvSpPr>
          <p:cNvPr id="31747" name="Rectangle 6">
            <a:extLst>
              <a:ext uri="{FF2B5EF4-FFF2-40B4-BE49-F238E27FC236}">
                <a16:creationId xmlns:a16="http://schemas.microsoft.com/office/drawing/2014/main" id="{A4549071-1223-BC4E-8C97-85934FBAF2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-26988"/>
            <a:ext cx="80137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2600" b="1">
              <a:solidFill>
                <a:srgbClr val="EAEAEA"/>
              </a:solidFill>
              <a:latin typeface="Verdana" panose="020B0604030504040204" pitchFamily="34" charset="0"/>
            </a:endParaRPr>
          </a:p>
        </p:txBody>
      </p:sp>
      <p:sp>
        <p:nvSpPr>
          <p:cNvPr id="31748" name="Rectangle 7">
            <a:extLst>
              <a:ext uri="{FF2B5EF4-FFF2-40B4-BE49-F238E27FC236}">
                <a16:creationId xmlns:a16="http://schemas.microsoft.com/office/drawing/2014/main" id="{4F3C7C71-B15A-B244-ACDF-59CDB8C732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1749" name="Text Box 3">
            <a:extLst>
              <a:ext uri="{FF2B5EF4-FFF2-40B4-BE49-F238E27FC236}">
                <a16:creationId xmlns:a16="http://schemas.microsoft.com/office/drawing/2014/main" id="{9D5EBE9D-0E65-C64E-92A3-A4E5CC99EC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60350"/>
            <a:ext cx="83169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Example of a transcription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57904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2">
            <a:extLst>
              <a:ext uri="{FF2B5EF4-FFF2-40B4-BE49-F238E27FC236}">
                <a16:creationId xmlns:a16="http://schemas.microsoft.com/office/drawing/2014/main" id="{F132678E-CE25-8448-9044-D300C6FE47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196975"/>
            <a:ext cx="7705725" cy="48958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1800"/>
          </a:p>
        </p:txBody>
      </p:sp>
      <p:sp>
        <p:nvSpPr>
          <p:cNvPr id="32770" name="Rectangle 2">
            <a:extLst>
              <a:ext uri="{FF2B5EF4-FFF2-40B4-BE49-F238E27FC236}">
                <a16:creationId xmlns:a16="http://schemas.microsoft.com/office/drawing/2014/main" id="{65C8D649-2F9D-A54E-8C85-61E75AE755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1341438"/>
            <a:ext cx="6985000" cy="446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	Gentlemen,</a:t>
            </a:r>
            <a:br>
              <a:rPr lang="en-GB" altLang="en-US" sz="1800">
                <a:latin typeface="Verdana" panose="020B0604030504040204" pitchFamily="34" charset="0"/>
              </a:rPr>
            </a:br>
            <a:endParaRPr lang="en-GB" altLang="en-US" sz="1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	I reply to your letter of the </a:t>
            </a:r>
            <a:r>
              <a:rPr lang="en-GB" altLang="en-US" sz="1800">
                <a:solidFill>
                  <a:srgbClr val="0C03E3"/>
                </a:solidFill>
                <a:latin typeface="Verdana" panose="020B0604030504040204" pitchFamily="34" charset="0"/>
              </a:rPr>
              <a:t>&lt;date&gt;</a:t>
            </a:r>
            <a:r>
              <a:rPr lang="en-GB" altLang="en-US" sz="1800">
                <a:latin typeface="Verdana" panose="020B0604030504040204" pitchFamily="34" charset="0"/>
              </a:rPr>
              <a:t>29th Ulto</a:t>
            </a:r>
            <a:r>
              <a:rPr lang="en-GB" altLang="en-US" sz="1800">
                <a:solidFill>
                  <a:srgbClr val="0C03E3"/>
                </a:solidFill>
              </a:rPr>
              <a:t>&lt;/date&gt;</a:t>
            </a:r>
            <a:r>
              <a:rPr lang="en-GB" altLang="en-US" sz="1800">
                <a:latin typeface="Verdana" panose="020B0604030504040204" pitchFamily="34" charset="0"/>
              </a:rPr>
              <a:t>, offering 30 £ for an early copy of my late father's forthcoming novel </a:t>
            </a:r>
            <a:r>
              <a:rPr lang="en-GB" altLang="en-US" sz="1800">
                <a:solidFill>
                  <a:srgbClr val="0C03E3"/>
                </a:solidFill>
              </a:rPr>
              <a:t>&lt;title&gt;</a:t>
            </a:r>
            <a:r>
              <a:rPr lang="en-GB" altLang="en-US" sz="1800">
                <a:latin typeface="Verdana" panose="020B0604030504040204" pitchFamily="34" charset="0"/>
              </a:rPr>
              <a:t>Kenelm Chellengly</a:t>
            </a:r>
            <a:r>
              <a:rPr lang="en-GB" altLang="en-US" sz="1800">
                <a:solidFill>
                  <a:srgbClr val="0C03E3"/>
                </a:solidFill>
              </a:rPr>
              <a:t>&lt;/title&gt;</a:t>
            </a:r>
            <a:r>
              <a:rPr lang="en-GB" altLang="en-US" sz="1800">
                <a:latin typeface="Verdana" panose="020B0604030504040204" pitchFamily="34" charset="0"/>
              </a:rPr>
              <a:t>. I beg to inform you that I have simultaneously received from another Dutch Firm, precisely the same offer, viz. 30 £ for an early copy of that work, with a view to a Dutch translation of it (…).</a:t>
            </a:r>
            <a:br>
              <a:rPr lang="en-GB" altLang="en-US" sz="1800">
                <a:latin typeface="Verdana" panose="020B0604030504040204" pitchFamily="34" charset="0"/>
              </a:rPr>
            </a:b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Your obedt. Servt,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solidFill>
                  <a:srgbClr val="0C03E3"/>
                </a:solidFill>
                <a:latin typeface="Verdana" panose="020B0604030504040204" pitchFamily="34" charset="0"/>
              </a:rPr>
              <a:t>&lt;persName&gt;</a:t>
            </a:r>
            <a:r>
              <a:rPr lang="en-GB" altLang="en-US" sz="1800">
                <a:latin typeface="Verdana" panose="020B0604030504040204" pitchFamily="34" charset="0"/>
              </a:rPr>
              <a:t>Lytton</a:t>
            </a:r>
            <a:r>
              <a:rPr lang="en-GB" altLang="en-US" sz="1800">
                <a:solidFill>
                  <a:srgbClr val="0C03E3"/>
                </a:solidFill>
                <a:latin typeface="Verdana" panose="020B0604030504040204" pitchFamily="34" charset="0"/>
              </a:rPr>
              <a:t>&lt;/persName&gt;</a:t>
            </a:r>
            <a:br>
              <a:rPr lang="en-GB" altLang="en-US" sz="1800">
                <a:latin typeface="Verdana" panose="020B0604030504040204" pitchFamily="34" charset="0"/>
              </a:rPr>
            </a:b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Knebworth Park          </a:t>
            </a: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solidFill>
                  <a:srgbClr val="0C03E3"/>
                </a:solidFill>
                <a:latin typeface="Verdana" panose="020B0604030504040204" pitchFamily="34" charset="0"/>
              </a:rPr>
              <a:t>&lt;placeName&gt;</a:t>
            </a:r>
            <a:r>
              <a:rPr lang="en-GB" altLang="en-US" sz="1800">
                <a:latin typeface="Verdana" panose="020B0604030504040204" pitchFamily="34" charset="0"/>
              </a:rPr>
              <a:t>Stevenage</a:t>
            </a:r>
            <a:r>
              <a:rPr lang="en-GB" altLang="en-US" sz="1800">
                <a:solidFill>
                  <a:srgbClr val="0C03E3"/>
                </a:solidFill>
                <a:latin typeface="Verdana" panose="020B0604030504040204" pitchFamily="34" charset="0"/>
              </a:rPr>
              <a:t>&lt;/placeName&gt;</a:t>
            </a:r>
            <a:r>
              <a:rPr lang="en-GB" altLang="en-US" sz="1800">
                <a:latin typeface="Verdana" panose="020B0604030504040204" pitchFamily="34" charset="0"/>
              </a:rPr>
              <a:t> Herts</a:t>
            </a:r>
            <a:endParaRPr lang="en-US" altLang="en-US" sz="20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>
              <a:latin typeface="Verdana" panose="020B0604030504040204" pitchFamily="34" charset="0"/>
            </a:endParaRPr>
          </a:p>
        </p:txBody>
      </p:sp>
      <p:sp>
        <p:nvSpPr>
          <p:cNvPr id="32771" name="Rectangle 6">
            <a:extLst>
              <a:ext uri="{FF2B5EF4-FFF2-40B4-BE49-F238E27FC236}">
                <a16:creationId xmlns:a16="http://schemas.microsoft.com/office/drawing/2014/main" id="{A7D3774C-7082-E74B-B1B9-3D10953BEF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-26988"/>
            <a:ext cx="80137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2600" b="1">
              <a:solidFill>
                <a:srgbClr val="EAEAEA"/>
              </a:solidFill>
              <a:latin typeface="Verdana" panose="020B0604030504040204" pitchFamily="34" charset="0"/>
            </a:endParaRPr>
          </a:p>
        </p:txBody>
      </p:sp>
      <p:sp>
        <p:nvSpPr>
          <p:cNvPr id="32772" name="Rectangle 7">
            <a:extLst>
              <a:ext uri="{FF2B5EF4-FFF2-40B4-BE49-F238E27FC236}">
                <a16:creationId xmlns:a16="http://schemas.microsoft.com/office/drawing/2014/main" id="{3A19404B-4CC3-1C44-9D92-3D107A653E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2773" name="Text Box 3">
            <a:extLst>
              <a:ext uri="{FF2B5EF4-FFF2-40B4-BE49-F238E27FC236}">
                <a16:creationId xmlns:a16="http://schemas.microsoft.com/office/drawing/2014/main" id="{23617C15-664B-FE42-A926-0809ADC723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60350"/>
            <a:ext cx="83169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Encoded text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85420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id="{E86F6B1A-FF9A-B04D-81CC-84B3D38CDA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484313"/>
            <a:ext cx="424815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53B12491-8AFB-A34C-90FB-6DE5448A35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7438" y="1495425"/>
            <a:ext cx="5967412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91AFECEE-E254-D043-A678-BB5E90008D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196752"/>
            <a:ext cx="682625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eXtensible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Markup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Language 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A system that can be used to make statements about text fragments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Use of elements, </a:t>
            </a:r>
            <a:b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</a:b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e.g. p, b,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i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, or title,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persName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, date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Makes use of opening and closing tags, e.g. &lt;p&gt; and &lt;/p&gt;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9102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1428643C-EE2D-3C46-81D2-580FCDA70A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484313"/>
            <a:ext cx="424815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C5CBF8C0-A4B1-B74C-A24C-DAD151227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7438" y="1495425"/>
            <a:ext cx="5967412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66E213F1-2728-294E-BCB5-DEBFD62583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2689798"/>
            <a:ext cx="8208963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3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GB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persName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James Joyce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en-GB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persName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’s 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novel 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&lt;title&gt;</a:t>
            </a:r>
            <a:r>
              <a:rPr lang="en-GB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Ullyses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&lt;/title&gt;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was first published in 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&lt;date&gt;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1922</a:t>
            </a:r>
            <a:r>
              <a:rPr lang="en-GB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&lt;/date&gt;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E1D0F301-24FA-0D43-B743-C2D9CAC561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-531440"/>
            <a:ext cx="6985000" cy="446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br>
              <a:rPr lang="en-GB" altLang="en-US" sz="2400" dirty="0">
                <a:latin typeface="Verdana" panose="020B0604030504040204" pitchFamily="34" charset="0"/>
              </a:rPr>
            </a:br>
            <a:endParaRPr lang="en-GB" altLang="en-US" sz="2400" dirty="0">
              <a:latin typeface="Verdana" panose="020B0604030504040204" pitchFamily="34" charset="0"/>
            </a:endParaRPr>
          </a:p>
          <a:p>
            <a:pPr marL="8001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latin typeface="Verdana" panose="020B0604030504040204" pitchFamily="34" charset="0"/>
              </a:rPr>
              <a:t> </a:t>
            </a:r>
            <a:r>
              <a:rPr lang="en-GB" altLang="en-US" sz="2400" b="1" dirty="0">
                <a:solidFill>
                  <a:schemeClr val="bg2"/>
                </a:solidFill>
                <a:latin typeface="+mn-lt"/>
                <a:cs typeface="+mn-cs"/>
              </a:rPr>
              <a:t>XML elements 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situate and describe 	text fragments</a:t>
            </a:r>
          </a:p>
          <a:p>
            <a:pPr marL="8001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marL="800100" lvl="1" indent="-342900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 Example: 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34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DD2C1CB5-E78C-9E43-BCD6-86229565B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3CE49507-BA62-384D-A9DC-BED62B538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404813"/>
            <a:ext cx="7424738" cy="122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&lt;html&gt;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&lt;head&gt;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&lt;title&gt;</a:t>
            </a: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Title of the website</a:t>
            </a: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&lt;/title&gt;</a:t>
            </a: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&lt;/head&gt;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&lt;body&gt;</a:t>
            </a: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&lt;p&gt;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This is a paragraph</a:t>
            </a:r>
            <a:endParaRPr lang="en-US" alt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&lt;b&gt;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This text is shown in bold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&lt;/b&gt;</a:t>
            </a:r>
          </a:p>
          <a:p>
            <a:pPr lvl="2"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&lt;/p&gt;</a:t>
            </a: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&lt;/body&gt;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&lt;/html&gt;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550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>
            <a:extLst>
              <a:ext uri="{FF2B5EF4-FFF2-40B4-BE49-F238E27FC236}">
                <a16:creationId xmlns:a16="http://schemas.microsoft.com/office/drawing/2014/main" id="{C66051C9-46E9-5349-9BCC-A6B0CEE6B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1550" y="692150"/>
            <a:ext cx="7056438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dirty="0">
                <a:solidFill>
                  <a:srgbClr val="0C2577"/>
                </a:solidFill>
                <a:latin typeface="Verdana" panose="020B0604030504040204" pitchFamily="34" charset="0"/>
              </a:rPr>
              <a:t>	</a:t>
            </a: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Attributes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b="1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30723" name="Text Box 3">
            <a:extLst>
              <a:ext uri="{FF2B5EF4-FFF2-40B4-BE49-F238E27FC236}">
                <a16:creationId xmlns:a16="http://schemas.microsoft.com/office/drawing/2014/main" id="{7574CD1F-E1FB-7840-B269-08ADFC9203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80975" y="1690688"/>
            <a:ext cx="926941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lvl="1"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&lt;name </a:t>
            </a:r>
            <a:r>
              <a:rPr lang="en-US" alt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type= “person”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&gt;A.W. </a:t>
            </a:r>
            <a:r>
              <a:rPr lang="en-US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Sijthoff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&lt;/name&gt;</a:t>
            </a:r>
          </a:p>
        </p:txBody>
      </p:sp>
      <p:sp>
        <p:nvSpPr>
          <p:cNvPr id="30724" name="Rectangle 4">
            <a:extLst>
              <a:ext uri="{FF2B5EF4-FFF2-40B4-BE49-F238E27FC236}">
                <a16:creationId xmlns:a16="http://schemas.microsoft.com/office/drawing/2014/main" id="{17D78703-B1BB-7D48-A314-82F53D134E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212" y="2995613"/>
            <a:ext cx="1979612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000" dirty="0">
                <a:latin typeface="+mn-lt"/>
              </a:rPr>
              <a:t>Property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+mn-lt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+mn-lt"/>
            </a:endParaRPr>
          </a:p>
        </p:txBody>
      </p:sp>
      <p:sp>
        <p:nvSpPr>
          <p:cNvPr id="30725" name="Line 5">
            <a:extLst>
              <a:ext uri="{FF2B5EF4-FFF2-40B4-BE49-F238E27FC236}">
                <a16:creationId xmlns:a16="http://schemas.microsoft.com/office/drawing/2014/main" id="{41F750E1-00F6-6341-A213-3308F2BB00C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087563" y="2276475"/>
            <a:ext cx="0" cy="503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0726" name="Rectangle 6">
            <a:extLst>
              <a:ext uri="{FF2B5EF4-FFF2-40B4-BE49-F238E27FC236}">
                <a16:creationId xmlns:a16="http://schemas.microsoft.com/office/drawing/2014/main" id="{48900AD3-C69F-8B49-A5B8-110969ABD3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3825" y="2995613"/>
            <a:ext cx="197961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000">
                <a:latin typeface="+mn-lt"/>
              </a:rPr>
              <a:t>Value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+mn-lt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+mn-lt"/>
            </a:endParaRPr>
          </a:p>
        </p:txBody>
      </p:sp>
      <p:sp>
        <p:nvSpPr>
          <p:cNvPr id="30727" name="Line 7">
            <a:extLst>
              <a:ext uri="{FF2B5EF4-FFF2-40B4-BE49-F238E27FC236}">
                <a16:creationId xmlns:a16="http://schemas.microsoft.com/office/drawing/2014/main" id="{F63A2513-6EB2-A94C-B051-F4659ED4E7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527425" y="2276475"/>
            <a:ext cx="0" cy="5032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658901F-3808-F445-9A5D-62D87AB72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4077072"/>
            <a:ext cx="83327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your letter of the 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&lt;date </a:t>
            </a:r>
            <a:r>
              <a:rPr lang="en-GB" altLang="en-US" sz="24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value=“1873-10-29”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&gt;29th </a:t>
            </a:r>
            <a:r>
              <a:rPr lang="en-GB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Ulto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&lt;/date&gt;</a:t>
            </a:r>
            <a:endParaRPr lang="nl-NL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24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3" grpId="0"/>
      <p:bldP spid="30724" grpId="0"/>
      <p:bldP spid="30726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88ADA6F-7139-0648-A652-91C109DA5998}"/>
              </a:ext>
            </a:extLst>
          </p:cNvPr>
          <p:cNvSpPr/>
          <p:nvPr/>
        </p:nvSpPr>
        <p:spPr>
          <a:xfrm>
            <a:off x="827088" y="1628775"/>
            <a:ext cx="7805737" cy="50403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1800">
              <a:solidFill>
                <a:srgbClr val="FFFFFF"/>
              </a:solidFill>
            </a:endParaRPr>
          </a:p>
        </p:txBody>
      </p:sp>
      <p:sp>
        <p:nvSpPr>
          <p:cNvPr id="36866" name="Rectangle 2">
            <a:extLst>
              <a:ext uri="{FF2B5EF4-FFF2-40B4-BE49-F238E27FC236}">
                <a16:creationId xmlns:a16="http://schemas.microsoft.com/office/drawing/2014/main" id="{E10840B9-C4B8-9144-B53D-F08047373E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663" y="1484313"/>
            <a:ext cx="424815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6867" name="Text Box 3">
            <a:extLst>
              <a:ext uri="{FF2B5EF4-FFF2-40B4-BE49-F238E27FC236}">
                <a16:creationId xmlns:a16="http://schemas.microsoft.com/office/drawing/2014/main" id="{6A539D75-5121-BB46-804A-1133EDBB15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476250"/>
            <a:ext cx="7777163" cy="535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342900" indent="-342900" algn="ctr"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Document type definition</a:t>
            </a:r>
          </a:p>
        </p:txBody>
      </p:sp>
      <p:sp>
        <p:nvSpPr>
          <p:cNvPr id="36868" name="Rectangle 2">
            <a:extLst>
              <a:ext uri="{FF2B5EF4-FFF2-40B4-BE49-F238E27FC236}">
                <a16:creationId xmlns:a16="http://schemas.microsoft.com/office/drawing/2014/main" id="{34EB71D5-75B0-174B-9DB2-D28197881B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1495425"/>
            <a:ext cx="596900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>
              <a:latin typeface="Verdana" panose="020B0604030504040204" pitchFamily="34" charset="0"/>
            </a:endParaRPr>
          </a:p>
          <a:p>
            <a:pPr eaLnBrk="1" hangingPunct="1"/>
            <a:endParaRPr lang="en-GB" altLang="en-US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36869" name="TextBox 1">
            <a:extLst>
              <a:ext uri="{FF2B5EF4-FFF2-40B4-BE49-F238E27FC236}">
                <a16:creationId xmlns:a16="http://schemas.microsoft.com/office/drawing/2014/main" id="{AC81B69F-A3B8-D749-8077-D8BA49C443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2538" y="1916113"/>
            <a:ext cx="6264275" cy="452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literatureList ( item)*&gt;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author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title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edition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physicalDescription ( extent | dimensions)*&gt;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date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publisher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imprint ( place | publisher | date )*&gt;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extent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item ( language | author | title | imprint | physicalDescription | edition)*&gt;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dimensions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language (#PCDATA)&gt;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&lt;!ATTLIST language iso-6392 CDATA #REQUIRED&gt;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&lt;!ELEMENT place (#PCDATA)&gt;</a:t>
            </a:r>
          </a:p>
        </p:txBody>
      </p:sp>
    </p:spTree>
    <p:extLst>
      <p:ext uri="{BB962C8B-B14F-4D97-AF65-F5344CB8AC3E}">
        <p14:creationId xmlns:p14="http://schemas.microsoft.com/office/powerpoint/2010/main" val="3778449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>
            <a:extLst>
              <a:ext uri="{FF2B5EF4-FFF2-40B4-BE49-F238E27FC236}">
                <a16:creationId xmlns:a16="http://schemas.microsoft.com/office/drawing/2014/main" id="{6B1986AC-AD39-EF45-A4C3-65F26B552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1125538"/>
            <a:ext cx="6985000" cy="446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zh-CN" sz="2400" dirty="0">
                <a:solidFill>
                  <a:schemeClr val="bg2"/>
                </a:solidFill>
                <a:latin typeface="+mn-lt"/>
                <a:cs typeface="+mn-cs"/>
              </a:rPr>
              <a:t>XML is a “meta-language”. It a</a:t>
            </a: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llows for the creation of concrete mark up languages, e.g. HTML, TEI, EAD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Elements names and document structure are stipulated in a DTD (or XML Schema)</a:t>
            </a: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Document instances are documents encoded in a specific mark up language</a:t>
            </a:r>
            <a:endParaRPr lang="en-US" altLang="zh-CN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19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EA7F9BC3-FFF8-5B4E-889B-434EAC290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95738" y="1268413"/>
            <a:ext cx="22320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Verdana" panose="020B0604030504040204" pitchFamily="34" charset="0"/>
              </a:rPr>
              <a:t>XML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E862477-F9D9-7C45-B294-C3E6910A2CDB}"/>
              </a:ext>
            </a:extLst>
          </p:cNvPr>
          <p:cNvCxnSpPr/>
          <p:nvPr/>
        </p:nvCxnSpPr>
        <p:spPr>
          <a:xfrm>
            <a:off x="1403350" y="2781300"/>
            <a:ext cx="6121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A2422B-DCE9-2F49-9EBC-DED9CE2E8B82}"/>
              </a:ext>
            </a:extLst>
          </p:cNvPr>
          <p:cNvCxnSpPr/>
          <p:nvPr/>
        </p:nvCxnSpPr>
        <p:spPr>
          <a:xfrm>
            <a:off x="1403350" y="2781300"/>
            <a:ext cx="0" cy="9350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D6C594A-7E84-A34B-8F3F-D3A2526F2892}"/>
              </a:ext>
            </a:extLst>
          </p:cNvPr>
          <p:cNvCxnSpPr/>
          <p:nvPr/>
        </p:nvCxnSpPr>
        <p:spPr>
          <a:xfrm>
            <a:off x="3419475" y="2781300"/>
            <a:ext cx="0" cy="9350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2AAE1D-96E5-AC40-9058-BD63658CC269}"/>
              </a:ext>
            </a:extLst>
          </p:cNvPr>
          <p:cNvCxnSpPr/>
          <p:nvPr/>
        </p:nvCxnSpPr>
        <p:spPr>
          <a:xfrm>
            <a:off x="5435600" y="2781300"/>
            <a:ext cx="0" cy="9350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1A40FC9-CE4B-3645-9354-6922DDAB383D}"/>
              </a:ext>
            </a:extLst>
          </p:cNvPr>
          <p:cNvCxnSpPr/>
          <p:nvPr/>
        </p:nvCxnSpPr>
        <p:spPr>
          <a:xfrm>
            <a:off x="4427538" y="1844675"/>
            <a:ext cx="0" cy="9366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919" name="TextBox 18">
            <a:extLst>
              <a:ext uri="{FF2B5EF4-FFF2-40B4-BE49-F238E27FC236}">
                <a16:creationId xmlns:a16="http://schemas.microsoft.com/office/drawing/2014/main" id="{06953117-F079-C54A-A614-1FAEDD2AD8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3860800"/>
            <a:ext cx="22320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Verdana" panose="020B0604030504040204" pitchFamily="34" charset="0"/>
              </a:rPr>
              <a:t>(x)HTML</a:t>
            </a:r>
          </a:p>
        </p:txBody>
      </p:sp>
      <p:sp>
        <p:nvSpPr>
          <p:cNvPr id="38920" name="TextBox 19">
            <a:extLst>
              <a:ext uri="{FF2B5EF4-FFF2-40B4-BE49-F238E27FC236}">
                <a16:creationId xmlns:a16="http://schemas.microsoft.com/office/drawing/2014/main" id="{D2A87031-7F72-AA43-BB99-67B4FC652E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5" y="3860800"/>
            <a:ext cx="22320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Verdana" panose="020B0604030504040204" pitchFamily="34" charset="0"/>
              </a:rPr>
              <a:t>TEI</a:t>
            </a:r>
          </a:p>
        </p:txBody>
      </p:sp>
      <p:sp>
        <p:nvSpPr>
          <p:cNvPr id="38921" name="TextBox 20">
            <a:extLst>
              <a:ext uri="{FF2B5EF4-FFF2-40B4-BE49-F238E27FC236}">
                <a16:creationId xmlns:a16="http://schemas.microsoft.com/office/drawing/2014/main" id="{11A66B02-5284-554C-9AAC-945D7B8C88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67300" y="3933825"/>
            <a:ext cx="2233613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Verdana" panose="020B0604030504040204" pitchFamily="34" charset="0"/>
              </a:rPr>
              <a:t>SVG</a:t>
            </a:r>
          </a:p>
        </p:txBody>
      </p:sp>
    </p:spTree>
    <p:extLst>
      <p:ext uri="{BB962C8B-B14F-4D97-AF65-F5344CB8AC3E}">
        <p14:creationId xmlns:p14="http://schemas.microsoft.com/office/powerpoint/2010/main" val="214692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0CF654C6-919F-8644-8785-D4E57FE22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9863" y="1412875"/>
            <a:ext cx="6084465" cy="417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Each opening tag must have a matching closing tag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Elements must be nested properly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 single root element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Names of elements are case sensitive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Attribute values must be given in quotation marks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 attribute can only be used once in an opening tag</a:t>
            </a:r>
          </a:p>
          <a:p>
            <a:pPr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000" dirty="0">
              <a:latin typeface="Verdana" panose="020B0604030504040204" pitchFamily="34" charset="0"/>
            </a:endParaRPr>
          </a:p>
          <a:p>
            <a:pPr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000" dirty="0">
              <a:latin typeface="Verdana" panose="020B0604030504040204" pitchFamily="34" charset="0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39938" name="Rectangle 3">
            <a:extLst>
              <a:ext uri="{FF2B5EF4-FFF2-40B4-BE49-F238E27FC236}">
                <a16:creationId xmlns:a16="http://schemas.microsoft.com/office/drawing/2014/main" id="{803E15CF-0F58-2E48-BA50-4173154C99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476672"/>
            <a:ext cx="7056437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dirty="0">
                <a:solidFill>
                  <a:srgbClr val="0C2577"/>
                </a:solidFill>
                <a:latin typeface="Verdana" panose="020B0604030504040204" pitchFamily="34" charset="0"/>
              </a:rPr>
              <a:t>	</a:t>
            </a: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Well-formed XML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3600" b="1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7868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2">
            <a:extLst>
              <a:ext uri="{FF2B5EF4-FFF2-40B4-BE49-F238E27FC236}">
                <a16:creationId xmlns:a16="http://schemas.microsoft.com/office/drawing/2014/main" id="{C55FBDD9-26D9-2040-861C-95BECB008A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463" y="333375"/>
            <a:ext cx="3816350" cy="475138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1800"/>
          </a:p>
        </p:txBody>
      </p:sp>
      <p:sp>
        <p:nvSpPr>
          <p:cNvPr id="40962" name="Rectangle 2">
            <a:extLst>
              <a:ext uri="{FF2B5EF4-FFF2-40B4-BE49-F238E27FC236}">
                <a16:creationId xmlns:a16="http://schemas.microsoft.com/office/drawing/2014/main" id="{C782C7DF-38D2-8F46-8C5E-93ABF09A4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32363" y="476250"/>
            <a:ext cx="3313112" cy="446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&lt;tei&gt;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&lt;text&gt;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&lt;salute&gt;</a:t>
            </a:r>
            <a:endParaRPr lang="en-GB" altLang="en-US" sz="1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Gentlemen,</a:t>
            </a: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&lt;/salute&gt;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&lt;body&gt;</a:t>
            </a:r>
            <a:endParaRPr lang="en-GB" altLang="en-US" sz="180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en-US" sz="1800">
                <a:latin typeface="Verdana" panose="020B0604030504040204" pitchFamily="34" charset="0"/>
              </a:rPr>
              <a:t>I reply to your letter of the &lt;date&gt;29th Ulto</a:t>
            </a:r>
            <a:r>
              <a:rPr lang="en-GB" altLang="en-US" sz="1800"/>
              <a:t>&lt;/date&gt;</a:t>
            </a:r>
            <a:r>
              <a:rPr lang="en-GB" altLang="en-US" sz="1800">
                <a:latin typeface="Verdana" panose="020B0604030504040204" pitchFamily="34" charset="0"/>
              </a:rPr>
              <a:t>, offering 30 £ for an early copy of the novel</a:t>
            </a:r>
            <a:br>
              <a:rPr lang="en-GB" altLang="en-US" sz="1800">
                <a:latin typeface="Verdana" panose="020B0604030504040204" pitchFamily="34" charset="0"/>
              </a:rPr>
            </a:br>
            <a:r>
              <a:rPr lang="en-GB" altLang="en-US" sz="1800">
                <a:latin typeface="Verdana" panose="020B0604030504040204" pitchFamily="34" charset="0"/>
              </a:rPr>
              <a:t>(…)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&lt;/body&gt;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&lt;/text&gt;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Verdana" panose="020B0604030504040204" pitchFamily="34" charset="0"/>
              </a:rPr>
              <a:t>&lt;/tei&gt;</a:t>
            </a:r>
            <a:endParaRPr lang="en-US" altLang="en-US" sz="2400">
              <a:latin typeface="Verdana" panose="020B0604030504040204" pitchFamily="34" charset="0"/>
            </a:endParaRPr>
          </a:p>
        </p:txBody>
      </p:sp>
      <p:sp>
        <p:nvSpPr>
          <p:cNvPr id="40963" name="Rectangle 6">
            <a:extLst>
              <a:ext uri="{FF2B5EF4-FFF2-40B4-BE49-F238E27FC236}">
                <a16:creationId xmlns:a16="http://schemas.microsoft.com/office/drawing/2014/main" id="{E8E7079E-F78A-7144-BA51-A81C80EEBC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2988" y="-26988"/>
            <a:ext cx="8013700" cy="1143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en-GB" altLang="en-US" sz="2600" b="1">
              <a:solidFill>
                <a:srgbClr val="EAEAEA"/>
              </a:solidFill>
              <a:latin typeface="Verdana" panose="020B0604030504040204" pitchFamily="34" charset="0"/>
            </a:endParaRPr>
          </a:p>
        </p:txBody>
      </p:sp>
      <p:sp>
        <p:nvSpPr>
          <p:cNvPr id="40964" name="Rectangle 7">
            <a:extLst>
              <a:ext uri="{FF2B5EF4-FFF2-40B4-BE49-F238E27FC236}">
                <a16:creationId xmlns:a16="http://schemas.microsoft.com/office/drawing/2014/main" id="{AAE0E5B1-2283-D540-8A1B-C88AD7622E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40965" name="Rectangle 7">
            <a:extLst>
              <a:ext uri="{FF2B5EF4-FFF2-40B4-BE49-F238E27FC236}">
                <a16:creationId xmlns:a16="http://schemas.microsoft.com/office/drawing/2014/main" id="{830D44AB-6FD2-FB48-A228-49C1C86F5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260350"/>
            <a:ext cx="2520950" cy="25209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nl-NL" altLang="en-US" sz="1800"/>
          </a:p>
        </p:txBody>
      </p:sp>
      <p:sp>
        <p:nvSpPr>
          <p:cNvPr id="40966" name="Rectangle 2">
            <a:extLst>
              <a:ext uri="{FF2B5EF4-FFF2-40B4-BE49-F238E27FC236}">
                <a16:creationId xmlns:a16="http://schemas.microsoft.com/office/drawing/2014/main" id="{BEEE8D5F-C5A6-E34B-BCFB-35EE478DA9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908050"/>
            <a:ext cx="2520950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Verdana" panose="020B0604030504040204" pitchFamily="34" charset="0"/>
              </a:rPr>
              <a:t>Validation </a:t>
            </a:r>
            <a:br>
              <a:rPr lang="en-US" altLang="en-US" sz="2400">
                <a:latin typeface="Verdana" panose="020B0604030504040204" pitchFamily="34" charset="0"/>
              </a:rPr>
            </a:br>
            <a:r>
              <a:rPr lang="en-US" altLang="en-US" sz="2400">
                <a:latin typeface="Verdana" panose="020B0604030504040204" pitchFamily="34" charset="0"/>
              </a:rPr>
              <a:t>rules</a:t>
            </a:r>
          </a:p>
        </p:txBody>
      </p:sp>
      <p:sp>
        <p:nvSpPr>
          <p:cNvPr id="40967" name="Rectangle 2">
            <a:extLst>
              <a:ext uri="{FF2B5EF4-FFF2-40B4-BE49-F238E27FC236}">
                <a16:creationId xmlns:a16="http://schemas.microsoft.com/office/drawing/2014/main" id="{B2B47F3A-6585-2B4C-952E-FFA1C8401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3140075"/>
            <a:ext cx="2520950" cy="1368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DTD or XML Schema</a:t>
            </a:r>
          </a:p>
        </p:txBody>
      </p:sp>
      <p:sp>
        <p:nvSpPr>
          <p:cNvPr id="40968" name="Rectangle 2">
            <a:extLst>
              <a:ext uri="{FF2B5EF4-FFF2-40B4-BE49-F238E27FC236}">
                <a16:creationId xmlns:a16="http://schemas.microsoft.com/office/drawing/2014/main" id="{305C93A6-1648-C447-BF90-B445D0F91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3438" y="5516563"/>
            <a:ext cx="3960812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en-US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Document Instance</a:t>
            </a:r>
          </a:p>
        </p:txBody>
      </p:sp>
      <p:sp>
        <p:nvSpPr>
          <p:cNvPr id="40969" name="Line 12">
            <a:extLst>
              <a:ext uri="{FF2B5EF4-FFF2-40B4-BE49-F238E27FC236}">
                <a16:creationId xmlns:a16="http://schemas.microsoft.com/office/drawing/2014/main" id="{B233BB14-E2BD-244E-9249-C9360C25124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32138" y="692150"/>
            <a:ext cx="15843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968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>
            <a:extLst>
              <a:ext uri="{FF2B5EF4-FFF2-40B4-BE49-F238E27FC236}">
                <a16:creationId xmlns:a16="http://schemas.microsoft.com/office/drawing/2014/main" id="{D05F688B-AE7E-2B46-AA90-CA39A2D628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8175" y="1916113"/>
            <a:ext cx="6948488" cy="417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Elements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Attributes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DTD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Well-formed XML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Valid XML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Meta-language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41986" name="Rectangle 3">
            <a:extLst>
              <a:ext uri="{FF2B5EF4-FFF2-40B4-BE49-F238E27FC236}">
                <a16:creationId xmlns:a16="http://schemas.microsoft.com/office/drawing/2014/main" id="{20C9E75A-E589-CF40-A447-35A019BF0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332656"/>
            <a:ext cx="7056438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dirty="0">
                <a:solidFill>
                  <a:srgbClr val="0C2577"/>
                </a:solidFill>
                <a:latin typeface="Verdana" panose="020B0604030504040204" pitchFamily="34" charset="0"/>
              </a:rPr>
              <a:t>	</a:t>
            </a: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Terminology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b="1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algn="ctr">
              <a:lnSpc>
                <a:spcPct val="80000"/>
              </a:lnSpc>
              <a:spcBef>
                <a:spcPct val="0"/>
              </a:spcBef>
              <a:buClr>
                <a:srgbClr val="0C2577"/>
              </a:buClr>
              <a:buNone/>
            </a:pPr>
            <a:endParaRPr lang="en-US" altLang="en-US" sz="2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154597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25A145A8-F3E6-2E4B-92EC-0C2196CBEC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9863" y="1412875"/>
            <a:ext cx="6588125" cy="417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XML-based encoding systems are based on models of “document types”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These can be referred to as ontologies: a series of statements about the aspects that need to be modelled</a:t>
            </a: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Ontologies are initially descriptive, but they become normative or prescriptive once they are fixed</a:t>
            </a:r>
          </a:p>
          <a:p>
            <a:pPr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000" dirty="0">
              <a:latin typeface="Verdana" panose="020B0604030504040204" pitchFamily="34" charset="0"/>
            </a:endParaRPr>
          </a:p>
          <a:p>
            <a:pPr lvl="2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000" dirty="0">
              <a:latin typeface="Verdana" panose="020B0604030504040204" pitchFamily="34" charset="0"/>
            </a:endParaRPr>
          </a:p>
          <a:p>
            <a:pPr lvl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43010" name="Rectangle 3">
            <a:extLst>
              <a:ext uri="{FF2B5EF4-FFF2-40B4-BE49-F238E27FC236}">
                <a16:creationId xmlns:a16="http://schemas.microsoft.com/office/drawing/2014/main" id="{52F50969-E3BF-FE41-8B6A-ADE7AB15D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692150"/>
            <a:ext cx="7056437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Ontology</a:t>
            </a:r>
          </a:p>
        </p:txBody>
      </p:sp>
    </p:spTree>
    <p:extLst>
      <p:ext uri="{BB962C8B-B14F-4D97-AF65-F5344CB8AC3E}">
        <p14:creationId xmlns:p14="http://schemas.microsoft.com/office/powerpoint/2010/main" val="1353388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>
            <a:extLst>
              <a:ext uri="{FF2B5EF4-FFF2-40B4-BE49-F238E27FC236}">
                <a16:creationId xmlns:a16="http://schemas.microsoft.com/office/drawing/2014/main" id="{DD2C1CB5-E78C-9E43-BCD6-86229565B9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16386" name="Rectangle 2">
            <a:extLst>
              <a:ext uri="{FF2B5EF4-FFF2-40B4-BE49-F238E27FC236}">
                <a16:creationId xmlns:a16="http://schemas.microsoft.com/office/drawing/2014/main" id="{3CE49507-BA62-384D-A9DC-BED62B538A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404664"/>
            <a:ext cx="7424738" cy="122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&lt;table&gt;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en-US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&lt;td&gt;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Row 1 , Cell 1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&lt;/td&gt;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&lt;/</a:t>
            </a:r>
            <a:r>
              <a:rPr lang="en-US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en-US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&lt;td&gt;</a:t>
            </a:r>
          </a:p>
          <a:p>
            <a:pPr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Row 2 , Cell 1</a:t>
            </a:r>
          </a:p>
          <a:p>
            <a:pPr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&lt;/td&gt;</a:t>
            </a:r>
          </a:p>
          <a:p>
            <a:pPr>
              <a:lnSpc>
                <a:spcPct val="80000"/>
              </a:lnSpc>
              <a:buClr>
                <a:srgbClr val="0C2577"/>
              </a:buClr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&lt;/</a:t>
            </a:r>
            <a:r>
              <a:rPr lang="en-US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&lt;/table&gt;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03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B86FC35F-00CD-3847-8AEE-C2BF1B24F1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692696"/>
            <a:ext cx="7856538" cy="446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latin typeface="Verdana" panose="020B0604030504040204" pitchFamily="34" charset="0"/>
              </a:rPr>
              <a:t> </a:t>
            </a: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A selector combined with formatting </a:t>
            </a:r>
            <a:b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</a:b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    instructions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 internal or external stylesheets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 Example: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None/>
            </a:pPr>
            <a:br>
              <a:rPr lang="en-US" altLang="en-US" sz="2000" dirty="0">
                <a:solidFill>
                  <a:schemeClr val="bg2"/>
                </a:solidFill>
                <a:latin typeface="+mn-lt"/>
                <a:cs typeface="+mn-cs"/>
              </a:rPr>
            </a:br>
            <a:br>
              <a:rPr lang="en-US" altLang="en-US" sz="2400" dirty="0">
                <a:latin typeface="Verdana" panose="020B0604030504040204" pitchFamily="34" charset="0"/>
              </a:rPr>
            </a:br>
            <a:r>
              <a:rPr lang="en-US" altLang="en-US" sz="2400" dirty="0">
                <a:latin typeface="Verdana" panose="020B0604030504040204" pitchFamily="34" charset="0"/>
              </a:rPr>
              <a:t>	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body {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		background-</a:t>
            </a:r>
            <a:r>
              <a:rPr lang="en-GB" alt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color</a:t>
            </a: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 #d0e4fe;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p {</a:t>
            </a:r>
            <a:b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		font-family: "Times New Roman” ; </a:t>
            </a:r>
            <a:br>
              <a:rPr lang="en-GB" alt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GB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  <a:endParaRPr lang="en-US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r>
              <a:rPr lang="en-US" altLang="en-US" sz="2400" dirty="0">
                <a:latin typeface="Verdana" panose="020B0604030504040204" pitchFamily="34" charset="0"/>
              </a:rPr>
              <a:t> 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400" dirty="0">
              <a:latin typeface="Verdana" panose="020B0604030504040204" pitchFamily="34" charset="0"/>
            </a:endParaRPr>
          </a:p>
        </p:txBody>
      </p:sp>
      <p:sp>
        <p:nvSpPr>
          <p:cNvPr id="17410" name="Rectangle 7">
            <a:extLst>
              <a:ext uri="{FF2B5EF4-FFF2-40B4-BE49-F238E27FC236}">
                <a16:creationId xmlns:a16="http://schemas.microsoft.com/office/drawing/2014/main" id="{A14BD7AB-B2C3-904B-898C-9861FBC20E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188" y="1196975"/>
            <a:ext cx="8001000" cy="537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nl-NL" altLang="zh-CN">
              <a:ea typeface="SimSun" panose="02010600030101010101" pitchFamily="2" charset="-122"/>
              <a:sym typeface="Symbol" pitchFamily="2" charset="2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4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>
              <a:latin typeface="Verdana" panose="020B0604030504040204" pitchFamily="34" charset="0"/>
            </a:endParaRPr>
          </a:p>
        </p:txBody>
      </p:sp>
      <p:sp>
        <p:nvSpPr>
          <p:cNvPr id="17411" name="Text Box 3">
            <a:extLst>
              <a:ext uri="{FF2B5EF4-FFF2-40B4-BE49-F238E27FC236}">
                <a16:creationId xmlns:a16="http://schemas.microsoft.com/office/drawing/2014/main" id="{C3F7FD83-6249-F940-83D3-6E6CA269ED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260350"/>
            <a:ext cx="8316912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CSS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7525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3A72927B-9C7A-4F4D-B8C1-614E4A25E8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340768"/>
            <a:ext cx="7200900" cy="204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400" dirty="0">
                <a:solidFill>
                  <a:schemeClr val="bg2"/>
                </a:solidFill>
                <a:latin typeface="+mn-lt"/>
                <a:cs typeface="+mn-cs"/>
              </a:rPr>
              <a:t>Developed at CERN by Tim Berners-Lee; first proposal: March 1989</a:t>
            </a: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lvl="1"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400" dirty="0"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19458" name="Text Box 3">
            <a:extLst>
              <a:ext uri="{FF2B5EF4-FFF2-40B4-BE49-F238E27FC236}">
                <a16:creationId xmlns:a16="http://schemas.microsoft.com/office/drawing/2014/main" id="{ACB940C8-0C73-7F47-9389-5E4AC40833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5492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HTML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125" name="Picture 5" descr="CERN - Where the WEB was born">
            <a:extLst>
              <a:ext uri="{FF2B5EF4-FFF2-40B4-BE49-F238E27FC236}">
                <a16:creationId xmlns:a16="http://schemas.microsoft.com/office/drawing/2014/main" id="{2583C534-51D3-0441-B210-D65BA53B61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2399" y="2942380"/>
            <a:ext cx="3849688" cy="289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7" name="Picture 7" descr="http://graphics8.nytimes.com/images/2007/05/14/science/15cern.xlarge1.jpg">
            <a:extLst>
              <a:ext uri="{FF2B5EF4-FFF2-40B4-BE49-F238E27FC236}">
                <a16:creationId xmlns:a16="http://schemas.microsoft.com/office/drawing/2014/main" id="{44768C2C-8AC1-4147-B152-1D301F62A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38" y="3251148"/>
            <a:ext cx="3900487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6494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>
            <a:extLst>
              <a:ext uri="{FF2B5EF4-FFF2-40B4-BE49-F238E27FC236}">
                <a16:creationId xmlns:a16="http://schemas.microsoft.com/office/drawing/2014/main" id="{763B96E0-1EAB-874B-9063-C04DDFC09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3" t="6642" r="4642" b="6642"/>
          <a:stretch>
            <a:fillRect/>
          </a:stretch>
        </p:blipFill>
        <p:spPr bwMode="auto">
          <a:xfrm>
            <a:off x="771525" y="1692275"/>
            <a:ext cx="4257675" cy="269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4" name="Text Box 3">
            <a:extLst>
              <a:ext uri="{FF2B5EF4-FFF2-40B4-BE49-F238E27FC236}">
                <a16:creationId xmlns:a16="http://schemas.microsoft.com/office/drawing/2014/main" id="{5809BE55-1E18-C84A-B095-C29F978CCC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Otlet’s</a:t>
            </a: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Mundaneum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3555" name="Picture 3">
            <a:extLst>
              <a:ext uri="{FF2B5EF4-FFF2-40B4-BE49-F238E27FC236}">
                <a16:creationId xmlns:a16="http://schemas.microsoft.com/office/drawing/2014/main" id="{5CB174C3-060A-5443-861F-BF1916571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9700" y="2781300"/>
            <a:ext cx="3684588" cy="2708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6" name="Picture 4">
            <a:extLst>
              <a:ext uri="{FF2B5EF4-FFF2-40B4-BE49-F238E27FC236}">
                <a16:creationId xmlns:a16="http://schemas.microsoft.com/office/drawing/2014/main" id="{C40BBE6E-CC94-4C47-A802-C2774F7CF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563" y="4721225"/>
            <a:ext cx="3168650" cy="1538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6195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3">
            <a:extLst>
              <a:ext uri="{FF2B5EF4-FFF2-40B4-BE49-F238E27FC236}">
                <a16:creationId xmlns:a16="http://schemas.microsoft.com/office/drawing/2014/main" id="{5CF87304-DFFC-1445-8375-E82A26D55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Bush’s </a:t>
            </a: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Memex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4578" name="Picture 3">
            <a:extLst>
              <a:ext uri="{FF2B5EF4-FFF2-40B4-BE49-F238E27FC236}">
                <a16:creationId xmlns:a16="http://schemas.microsoft.com/office/drawing/2014/main" id="{537A0C24-5E35-D448-AD49-257C340AD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650" y="1628775"/>
            <a:ext cx="4406900" cy="309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1A109CE-E09A-FE42-95D1-E2ECDC146075}"/>
              </a:ext>
            </a:extLst>
          </p:cNvPr>
          <p:cNvSpPr/>
          <p:nvPr/>
        </p:nvSpPr>
        <p:spPr>
          <a:xfrm>
            <a:off x="5847066" y="1629701"/>
            <a:ext cx="301862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</a:rPr>
              <a:t>“associative indexing, the basic idea of which is a provision whereby any item may be caused at will to select immediately and automatically another”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2400" dirty="0">
              <a:solidFill>
                <a:schemeClr val="bg2"/>
              </a:solidFill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chemeClr val="bg2"/>
                </a:solidFill>
              </a:rPr>
              <a:t>From </a:t>
            </a:r>
            <a:r>
              <a:rPr lang="en-US" altLang="en-US" sz="2400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 We May Think</a:t>
            </a:r>
            <a:endParaRPr lang="en-US" altLang="en-US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779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3">
            <a:extLst>
              <a:ext uri="{FF2B5EF4-FFF2-40B4-BE49-F238E27FC236}">
                <a16:creationId xmlns:a16="http://schemas.microsoft.com/office/drawing/2014/main" id="{63BBF6D4-44D0-4740-8828-C043096602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GB" altLang="en-US" sz="36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ARPANet</a:t>
            </a: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and Internet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5602" name="Picture 2">
            <a:extLst>
              <a:ext uri="{FF2B5EF4-FFF2-40B4-BE49-F238E27FC236}">
                <a16:creationId xmlns:a16="http://schemas.microsoft.com/office/drawing/2014/main" id="{5A31E1C3-B78D-BB4C-B8EF-4203DB6662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557338"/>
            <a:ext cx="4427537" cy="291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1">
            <a:extLst>
              <a:ext uri="{FF2B5EF4-FFF2-40B4-BE49-F238E27FC236}">
                <a16:creationId xmlns:a16="http://schemas.microsoft.com/office/drawing/2014/main" id="{D396A484-13BC-7A46-8F21-F78188CE78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447" y="3435821"/>
            <a:ext cx="4059366" cy="2075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9216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>
            <a:extLst>
              <a:ext uri="{FF2B5EF4-FFF2-40B4-BE49-F238E27FC236}">
                <a16:creationId xmlns:a16="http://schemas.microsoft.com/office/drawing/2014/main" id="{CC464386-F42E-4249-B496-B5135AE787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5839" y="1844824"/>
            <a:ext cx="3528392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sz="2400" dirty="0">
                <a:solidFill>
                  <a:schemeClr val="bg2"/>
                </a:solidFill>
                <a:latin typeface="+mn-lt"/>
                <a:cs typeface="+mn-cs"/>
              </a:rPr>
              <a:t>Standard Generalised </a:t>
            </a:r>
            <a:r>
              <a:rPr lang="en-GB" sz="2400" dirty="0" err="1">
                <a:solidFill>
                  <a:schemeClr val="bg2"/>
                </a:solidFill>
                <a:latin typeface="+mn-lt"/>
                <a:cs typeface="+mn-cs"/>
              </a:rPr>
              <a:t>Markup</a:t>
            </a:r>
            <a:r>
              <a:rPr lang="en-GB" sz="2400" dirty="0">
                <a:solidFill>
                  <a:schemeClr val="bg2"/>
                </a:solidFill>
                <a:latin typeface="+mn-lt"/>
                <a:cs typeface="+mn-cs"/>
              </a:rPr>
              <a:t> Language</a:t>
            </a: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sz="2400" dirty="0">
                <a:solidFill>
                  <a:schemeClr val="bg2"/>
                </a:solidFill>
                <a:latin typeface="+mn-lt"/>
                <a:cs typeface="+mn-cs"/>
              </a:rPr>
              <a:t>Developed in 1960s by Charles Goldfarb, Edward Mosher, and Raymond Lorie</a:t>
            </a: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400" dirty="0">
                <a:solidFill>
                  <a:schemeClr val="bg2"/>
                </a:solidFill>
                <a:latin typeface="+mn-lt"/>
                <a:cs typeface="+mn-cs"/>
              </a:rPr>
              <a:t>Focus on declarative </a:t>
            </a:r>
            <a:r>
              <a:rPr lang="en-GB" altLang="en-US" sz="2400" dirty="0" err="1">
                <a:solidFill>
                  <a:schemeClr val="bg2"/>
                </a:solidFill>
                <a:latin typeface="+mn-lt"/>
                <a:cs typeface="+mn-cs"/>
              </a:rPr>
              <a:t>markup</a:t>
            </a:r>
            <a:endParaRPr lang="en-GB" altLang="en-US" sz="2400" dirty="0">
              <a:solidFill>
                <a:schemeClr val="bg2"/>
              </a:solidFill>
              <a:latin typeface="+mn-lt"/>
              <a:cs typeface="+mn-cs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GB" altLang="en-US" sz="2800" dirty="0">
              <a:latin typeface="Verdana" panose="020B0604030504040204" pitchFamily="34" charset="0"/>
            </a:endParaRPr>
          </a:p>
          <a:p>
            <a:pPr eaLnBrk="1" hangingPunct="1">
              <a:buFontTx/>
              <a:buNone/>
            </a:pPr>
            <a:endParaRPr lang="nl-NL" altLang="en-US" sz="2800" dirty="0">
              <a:latin typeface="Verdana" panose="020B0604030504040204" pitchFamily="34" charset="0"/>
            </a:endParaRPr>
          </a:p>
          <a:p>
            <a:pPr eaLnBrk="1" hangingPunct="1"/>
            <a:endParaRPr lang="en-GB" altLang="en-US" dirty="0">
              <a:solidFill>
                <a:schemeClr val="tx2"/>
              </a:solidFill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 hangingPunct="1">
              <a:lnSpc>
                <a:spcPct val="80000"/>
              </a:lnSpc>
              <a:buClr>
                <a:srgbClr val="0C2577"/>
              </a:buClr>
              <a:buFontTx/>
              <a:buNone/>
            </a:pPr>
            <a:endParaRPr lang="en-US" altLang="en-US" sz="2800" dirty="0">
              <a:latin typeface="Verdana" panose="020B0604030504040204" pitchFamily="34" charset="0"/>
            </a:endParaRPr>
          </a:p>
        </p:txBody>
      </p:sp>
      <p:sp>
        <p:nvSpPr>
          <p:cNvPr id="22530" name="Text Box 3">
            <a:extLst>
              <a:ext uri="{FF2B5EF4-FFF2-40B4-BE49-F238E27FC236}">
                <a16:creationId xmlns:a16="http://schemas.microsoft.com/office/drawing/2014/main" id="{4EA58CCD-0E42-5B4D-981D-BC033177D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650" y="333375"/>
            <a:ext cx="7777163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GB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SGML</a:t>
            </a:r>
            <a:endParaRPr lang="en-US" altLang="en-US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C64FD2-A25F-D943-BA6C-221810B263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136" y="1564942"/>
            <a:ext cx="2527616" cy="396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7879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3391503b78eef4dbc509238ebde2b79163865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4-3-windows-en-zonder-slidenr</Template>
  <TotalTime>5434</TotalTime>
  <Words>684</Words>
  <Application>Microsoft Macintosh PowerPoint</Application>
  <PresentationFormat>On-screen Show (4:3)</PresentationFormat>
  <Paragraphs>303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SimSun</vt:lpstr>
      <vt:lpstr>Arial</vt:lpstr>
      <vt:lpstr>Calibri</vt:lpstr>
      <vt:lpstr>Courier New</vt:lpstr>
      <vt:lpstr>Georgia</vt:lpstr>
      <vt:lpstr>Minion</vt:lpstr>
      <vt:lpstr>Symbol</vt:lpstr>
      <vt:lpstr>Verdana</vt:lpstr>
      <vt:lpstr>Corporate template-set Universiteit Leiden</vt:lpstr>
      <vt:lpstr>Digital Media Technology  Week 2: XML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Peter Verhaar</dc:creator>
  <cp:lastModifiedBy>Peter Verhaar</cp:lastModifiedBy>
  <cp:revision>95</cp:revision>
  <dcterms:created xsi:type="dcterms:W3CDTF">2017-06-05T20:40:23Z</dcterms:created>
  <dcterms:modified xsi:type="dcterms:W3CDTF">2018-09-18T07:52:24Z</dcterms:modified>
</cp:coreProperties>
</file>